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8"/>
  </p:notesMasterIdLst>
  <p:sldIdLst>
    <p:sldId id="285" r:id="rId2"/>
    <p:sldId id="394" r:id="rId3"/>
    <p:sldId id="395" r:id="rId4"/>
    <p:sldId id="396" r:id="rId5"/>
    <p:sldId id="397" r:id="rId6"/>
    <p:sldId id="408" r:id="rId7"/>
    <p:sldId id="398" r:id="rId8"/>
    <p:sldId id="399" r:id="rId9"/>
    <p:sldId id="407" r:id="rId10"/>
    <p:sldId id="400" r:id="rId11"/>
    <p:sldId id="401" r:id="rId12"/>
    <p:sldId id="409" r:id="rId13"/>
    <p:sldId id="402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417" r:id="rId22"/>
    <p:sldId id="403" r:id="rId23"/>
    <p:sldId id="404" r:id="rId24"/>
    <p:sldId id="405" r:id="rId25"/>
    <p:sldId id="406" r:id="rId26"/>
    <p:sldId id="371" r:id="rId27"/>
  </p:sldIdLst>
  <p:sldSz cx="9144000" cy="6858000" type="screen4x3"/>
  <p:notesSz cx="6805613" cy="99393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1" autoAdjust="0"/>
    <p:restoredTop sz="94595" autoAdjust="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40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1186"/>
            <a:ext cx="5444490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40" y="9440646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3DEAE8-BEF8-4145-B54C-9888A290A3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63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D51E48-CA1C-40DB-8A6E-88F917A9196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1CCB9A-9965-49E9-B441-F1C13E2CAB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B46A49-FE66-4D06-8D9A-6EC4066221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DB05B9-1AEE-4D67-8440-B50CB72830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0C13C-CB1D-40CC-8835-6C4F2665458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B63D0-0178-440A-B0BD-85AEB90B833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C86A23-76A3-40C7-89E8-FB6078CE66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BBC65-160D-48C1-987F-527B784D65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25CDC-04EF-41DB-A54F-1867ADB5DEC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A07564-8AAC-4D9B-AD72-BE173D9B7E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666CE-D05A-4539-AEB6-D1473F36DE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FFEC3A-5536-4E50-B617-C3AE551019A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6C4D37-42ED-4652-B1F1-26FB059ABC2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90660" y="3356992"/>
            <a:ext cx="8185796" cy="1010044"/>
          </a:xfrm>
        </p:spPr>
        <p:txBody>
          <a:bodyPr>
            <a:normAutofit fontScale="90000"/>
          </a:bodyPr>
          <a:lstStyle/>
          <a:p>
            <a:pPr marL="109728" indent="0" algn="ctr">
              <a:lnSpc>
                <a:spcPct val="90000"/>
              </a:lnSpc>
            </a:pP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 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>
                <a:effectLst/>
              </a:rPr>
              <a:t>RESCAP-MED </a:t>
            </a:r>
            <a:r>
              <a:rPr lang="en-GB" sz="3600" dirty="0">
                <a:effectLst/>
              </a:rPr>
              <a:t>Project: </a:t>
            </a:r>
            <a:r>
              <a:rPr lang="en-GB" sz="3600" dirty="0" smtClean="0">
                <a:effectLst/>
              </a:rPr>
              <a:t>Writing Workshop</a:t>
            </a:r>
            <a:r>
              <a:rPr lang="en-GB" sz="3600" dirty="0">
                <a:effectLst/>
              </a:rPr>
              <a:t/>
            </a:r>
            <a:br>
              <a:rPr lang="en-GB" sz="3600" dirty="0">
                <a:effectLst/>
              </a:rPr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Literature review before writing</a:t>
            </a:r>
            <a:endParaRPr lang="en-GB" sz="4000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437112"/>
            <a:ext cx="7772400" cy="648072"/>
          </a:xfrm>
        </p:spPr>
        <p:txBody>
          <a:bodyPr/>
          <a:lstStyle/>
          <a:p>
            <a:pPr algn="ctr"/>
            <a:r>
              <a:rPr lang="en-GB" sz="2800" dirty="0"/>
              <a:t>Julia </a:t>
            </a:r>
            <a:r>
              <a:rPr lang="en-GB" sz="2800" dirty="0" err="1" smtClean="0"/>
              <a:t>Critchley</a:t>
            </a:r>
            <a:endParaRPr lang="en-GB" sz="2800" dirty="0"/>
          </a:p>
          <a:p>
            <a:pPr algn="ctr"/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85016" y="116632"/>
            <a:ext cx="1606664" cy="529101"/>
            <a:chOff x="85016" y="116632"/>
            <a:chExt cx="1606664" cy="529101"/>
          </a:xfrm>
        </p:grpSpPr>
        <p:pic>
          <p:nvPicPr>
            <p:cNvPr id="9" name="Picture 5" descr="http://research.ncl.ac.uk/media/sites/researchwebsites/rescapmed/EUlogo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16" y="116632"/>
              <a:ext cx="811288" cy="52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http://research.ncl.ac.uk/media/sites/researchwebsites/rescapmed/FP7logo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21640"/>
              <a:ext cx="648072" cy="52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78" y="109727"/>
            <a:ext cx="2093785" cy="148154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9368"/>
            <a:ext cx="3528392" cy="164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ideas / Main arguments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relation to your research study</a:t>
            </a:r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ust </a:t>
            </a:r>
            <a:r>
              <a:rPr lang="en-US" dirty="0"/>
              <a:t>be defined by </a:t>
            </a:r>
            <a:r>
              <a:rPr lang="en-US" dirty="0" smtClean="0"/>
              <a:t>this guiding </a:t>
            </a:r>
            <a:r>
              <a:rPr lang="en-US" dirty="0"/>
              <a:t>concept </a:t>
            </a:r>
            <a:r>
              <a:rPr lang="en-US" dirty="0" smtClean="0"/>
              <a:t>(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/>
              <a:t>your research objective, the problem or issue you are </a:t>
            </a:r>
            <a:r>
              <a:rPr lang="en-US" dirty="0" smtClean="0"/>
              <a:t>discussing)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just a descriptive list of the material available, or a set of </a:t>
            </a:r>
            <a:r>
              <a:rPr lang="en-US" dirty="0" smtClean="0"/>
              <a:t>summaries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25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Possible Questions </a:t>
            </a:r>
            <a:r>
              <a:rPr lang="en-GB" sz="3600" dirty="0"/>
              <a:t>for comparing works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 smtClean="0"/>
              <a:t>What </a:t>
            </a:r>
            <a:r>
              <a:rPr lang="en-GB" dirty="0"/>
              <a:t>are the main arguments? </a:t>
            </a:r>
            <a:endParaRPr lang="en-GB" dirty="0" smtClean="0"/>
          </a:p>
          <a:p>
            <a:pPr lvl="1"/>
            <a:r>
              <a:rPr lang="en-GB" dirty="0" smtClean="0"/>
              <a:t>Do </a:t>
            </a:r>
            <a:r>
              <a:rPr lang="en-GB" dirty="0"/>
              <a:t>the authors make similar or different arguments? </a:t>
            </a:r>
          </a:p>
          <a:p>
            <a:pPr lvl="1"/>
            <a:r>
              <a:rPr lang="en-GB" dirty="0" smtClean="0"/>
              <a:t>Are some arguments </a:t>
            </a:r>
            <a:r>
              <a:rPr lang="en-GB" dirty="0"/>
              <a:t>more convincing than others</a:t>
            </a:r>
            <a:r>
              <a:rPr lang="en-GB" dirty="0" smtClean="0"/>
              <a:t>?</a:t>
            </a:r>
          </a:p>
          <a:p>
            <a:pPr lvl="1"/>
            <a:endParaRPr lang="en-GB" dirty="0"/>
          </a:p>
          <a:p>
            <a:r>
              <a:rPr lang="en-GB" dirty="0" smtClean="0"/>
              <a:t>How </a:t>
            </a:r>
            <a:r>
              <a:rPr lang="en-GB" dirty="0"/>
              <a:t>has research been conducted in the literature? </a:t>
            </a:r>
            <a:endParaRPr lang="en-GB" dirty="0" smtClean="0"/>
          </a:p>
          <a:p>
            <a:pPr lvl="1"/>
            <a:r>
              <a:rPr lang="en-GB" dirty="0" smtClean="0"/>
              <a:t>How </a:t>
            </a:r>
            <a:r>
              <a:rPr lang="en-GB" dirty="0"/>
              <a:t>extensive has it been? </a:t>
            </a:r>
            <a:endParaRPr lang="en-GB" dirty="0" smtClean="0"/>
          </a:p>
          <a:p>
            <a:pPr lvl="1"/>
            <a:r>
              <a:rPr lang="en-GB" dirty="0" smtClean="0"/>
              <a:t>What </a:t>
            </a:r>
            <a:r>
              <a:rPr lang="en-GB" dirty="0"/>
              <a:t>kinds of </a:t>
            </a:r>
            <a:r>
              <a:rPr lang="en-GB" dirty="0" smtClean="0"/>
              <a:t>data have </a:t>
            </a:r>
            <a:r>
              <a:rPr lang="en-GB" dirty="0"/>
              <a:t>been presented? </a:t>
            </a:r>
            <a:endParaRPr lang="en-GB" dirty="0" smtClean="0"/>
          </a:p>
          <a:p>
            <a:pPr lvl="1"/>
            <a:r>
              <a:rPr lang="en-GB" dirty="0" smtClean="0"/>
              <a:t>How </a:t>
            </a:r>
            <a:r>
              <a:rPr lang="en-GB" dirty="0"/>
              <a:t>pertinent are they? </a:t>
            </a:r>
            <a:endParaRPr lang="en-GB" dirty="0" smtClean="0"/>
          </a:p>
          <a:p>
            <a:pPr lvl="1"/>
            <a:r>
              <a:rPr lang="en-GB" dirty="0" smtClean="0"/>
              <a:t>Are </a:t>
            </a:r>
            <a:r>
              <a:rPr lang="en-GB" dirty="0"/>
              <a:t>there sufficient amounts of data? </a:t>
            </a:r>
            <a:endParaRPr lang="en-GB" dirty="0" smtClean="0"/>
          </a:p>
          <a:p>
            <a:pPr lvl="1"/>
            <a:r>
              <a:rPr lang="en-GB" dirty="0" smtClean="0"/>
              <a:t>Do they adequately </a:t>
            </a:r>
            <a:r>
              <a:rPr lang="en-GB" dirty="0"/>
              <a:t>answer the questions</a:t>
            </a:r>
            <a:r>
              <a:rPr lang="en-GB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90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What </a:t>
            </a:r>
            <a:r>
              <a:rPr lang="en-GB" dirty="0"/>
              <a:t>are the different types of methodologies used? </a:t>
            </a:r>
          </a:p>
          <a:p>
            <a:pPr lvl="1"/>
            <a:r>
              <a:rPr lang="en-GB" dirty="0"/>
              <a:t>How well do they work? 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s </a:t>
            </a:r>
            <a:r>
              <a:rPr lang="en-GB" dirty="0"/>
              <a:t>one methodology more effective than others? </a:t>
            </a:r>
          </a:p>
          <a:p>
            <a:pPr lvl="1"/>
            <a:r>
              <a:rPr lang="en-GB" dirty="0"/>
              <a:t>Why?</a:t>
            </a:r>
          </a:p>
          <a:p>
            <a:pPr lvl="1"/>
            <a:endParaRPr lang="en-GB" dirty="0"/>
          </a:p>
          <a:p>
            <a:r>
              <a:rPr lang="en-GB" dirty="0"/>
              <a:t>What are the different theoretical frameworks or approaches used? </a:t>
            </a:r>
          </a:p>
          <a:p>
            <a:pPr lvl="1"/>
            <a:r>
              <a:rPr lang="en-GB" dirty="0"/>
              <a:t>What do they allow the authors o do? </a:t>
            </a:r>
          </a:p>
          <a:p>
            <a:pPr lvl="1"/>
            <a:r>
              <a:rPr lang="en-GB" dirty="0"/>
              <a:t>How well do they work? </a:t>
            </a:r>
          </a:p>
          <a:p>
            <a:pPr lvl="1"/>
            <a:r>
              <a:rPr lang="en-GB" dirty="0"/>
              <a:t>Is one approach more effective than others? Why?</a:t>
            </a:r>
          </a:p>
          <a:p>
            <a:pPr lvl="1"/>
            <a:endParaRPr lang="en-GB" dirty="0"/>
          </a:p>
          <a:p>
            <a:r>
              <a:rPr lang="en-GB" dirty="0"/>
              <a:t>Overall, is one work more convincing than others? </a:t>
            </a:r>
          </a:p>
          <a:p>
            <a:pPr lvl="1"/>
            <a:r>
              <a:rPr lang="en-GB" dirty="0"/>
              <a:t>Why? </a:t>
            </a:r>
          </a:p>
          <a:p>
            <a:pPr lvl="1"/>
            <a:r>
              <a:rPr lang="en-GB" dirty="0"/>
              <a:t>Or are the works you have compared too different to evaluate against each other?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Possible Questions (2)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6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Searching for literature</a:t>
            </a:r>
          </a:p>
          <a:p>
            <a:pPr lvl="1"/>
            <a:r>
              <a:rPr lang="en-GB" dirty="0" smtClean="0"/>
              <a:t>Not extensive or exhaustive “systematic review”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o not need to identify “all literature”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ecent literature will often do</a:t>
            </a:r>
          </a:p>
          <a:p>
            <a:pPr lvl="1"/>
            <a:r>
              <a:rPr lang="en-GB" dirty="0" smtClean="0"/>
              <a:t>BUT do need to identify key articles in the field (not always recent)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Key articles</a:t>
            </a:r>
          </a:p>
          <a:p>
            <a:pPr lvl="1"/>
            <a:r>
              <a:rPr lang="en-GB" dirty="0" smtClean="0"/>
              <a:t>Cited a lot</a:t>
            </a:r>
          </a:p>
          <a:p>
            <a:pPr lvl="1"/>
            <a:r>
              <a:rPr lang="en-GB" dirty="0" smtClean="0"/>
              <a:t>High impact journals</a:t>
            </a:r>
          </a:p>
          <a:p>
            <a:pPr lvl="1"/>
            <a:r>
              <a:rPr lang="en-GB" dirty="0" smtClean="0"/>
              <a:t>Check citations e.g. in </a:t>
            </a:r>
            <a:r>
              <a:rPr lang="en-GB" dirty="0" err="1" smtClean="0"/>
              <a:t>pubmed</a:t>
            </a:r>
            <a:r>
              <a:rPr lang="en-GB" dirty="0" smtClean="0"/>
              <a:t>, </a:t>
            </a:r>
            <a:r>
              <a:rPr lang="en-GB" dirty="0" err="1" smtClean="0"/>
              <a:t>google</a:t>
            </a:r>
            <a:r>
              <a:rPr lang="en-GB" dirty="0" smtClean="0"/>
              <a:t> scholar, science citation index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MEDLINE (PubMed)</a:t>
            </a:r>
          </a:p>
          <a:p>
            <a:pPr lvl="1"/>
            <a:r>
              <a:rPr lang="en-GB" dirty="0" smtClean="0"/>
              <a:t>Systematic review articles</a:t>
            </a:r>
          </a:p>
          <a:p>
            <a:pPr lvl="1"/>
            <a:r>
              <a:rPr lang="en-GB" dirty="0" smtClean="0"/>
              <a:t>Science Citation Index (can be very helpful if there is a “key paper” that most relevant studies will have cited)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2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63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FFFF00"/>
                </a:solidFill>
              </a:rPr>
              <a:t> Conduct literature review</a:t>
            </a:r>
            <a:br>
              <a:rPr lang="en-US" sz="4000" smtClean="0">
                <a:solidFill>
                  <a:srgbClr val="FFFF00"/>
                </a:solidFill>
              </a:rPr>
            </a:br>
            <a:endParaRPr lang="en-US" sz="4000" smtClean="0">
              <a:solidFill>
                <a:srgbClr val="FFFF00"/>
              </a:solidFill>
            </a:endParaRPr>
          </a:p>
        </p:txBody>
      </p:sp>
      <p:pic>
        <p:nvPicPr>
          <p:cNvPr id="29184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53" b="-2045"/>
          <a:stretch>
            <a:fillRect/>
          </a:stretch>
        </p:blipFill>
        <p:spPr>
          <a:xfrm>
            <a:off x="2209800" y="1066800"/>
            <a:ext cx="6781800" cy="5083175"/>
          </a:xfrm>
          <a:noFill/>
        </p:spPr>
      </p:pic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152400" y="5334000"/>
            <a:ext cx="2057400" cy="762000"/>
          </a:xfrm>
          <a:prstGeom prst="rightArrow">
            <a:avLst>
              <a:gd name="adj1" fmla="val 50000"/>
              <a:gd name="adj2" fmla="val 6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51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1" b="-1363"/>
          <a:stretch>
            <a:fillRect/>
          </a:stretch>
        </p:blipFill>
        <p:spPr>
          <a:xfrm>
            <a:off x="228600" y="185738"/>
            <a:ext cx="8610600" cy="6454775"/>
          </a:xfrm>
          <a:noFill/>
        </p:spPr>
      </p:pic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7010400" y="2743200"/>
            <a:ext cx="1600200" cy="762000"/>
          </a:xfrm>
          <a:prstGeom prst="leftArrow">
            <a:avLst>
              <a:gd name="adj1" fmla="val 50000"/>
              <a:gd name="adj2" fmla="val 5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1" b="-1363"/>
          <a:stretch>
            <a:fillRect/>
          </a:stretch>
        </p:blipFill>
        <p:spPr>
          <a:xfrm>
            <a:off x="228600" y="185738"/>
            <a:ext cx="8610600" cy="6454775"/>
          </a:xfrm>
          <a:noFill/>
        </p:spPr>
      </p:pic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7010400" y="2743200"/>
            <a:ext cx="1600200" cy="762000"/>
          </a:xfrm>
          <a:prstGeom prst="leftArrow">
            <a:avLst>
              <a:gd name="adj1" fmla="val 50000"/>
              <a:gd name="adj2" fmla="val 5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57200" y="3810000"/>
            <a:ext cx="1433513" cy="685800"/>
          </a:xfrm>
          <a:prstGeom prst="rightArrow">
            <a:avLst>
              <a:gd name="adj1" fmla="val 50000"/>
              <a:gd name="adj2" fmla="val 5225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" b="-285"/>
          <a:stretch>
            <a:fillRect/>
          </a:stretch>
        </p:blipFill>
        <p:spPr>
          <a:xfrm>
            <a:off x="0" y="3175"/>
            <a:ext cx="9144000" cy="6854825"/>
          </a:xfrm>
          <a:noFill/>
        </p:spPr>
      </p:pic>
    </p:spTree>
    <p:extLst>
      <p:ext uri="{BB962C8B-B14F-4D97-AF65-F5344CB8AC3E}">
        <p14:creationId xmlns:p14="http://schemas.microsoft.com/office/powerpoint/2010/main" val="33588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" b="-285"/>
          <a:stretch>
            <a:fillRect/>
          </a:stretch>
        </p:blipFill>
        <p:spPr>
          <a:xfrm>
            <a:off x="0" y="3175"/>
            <a:ext cx="9144000" cy="6854825"/>
          </a:xfrm>
          <a:noFill/>
        </p:spPr>
      </p:pic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7162800" y="1219200"/>
            <a:ext cx="1066800" cy="1433513"/>
          </a:xfrm>
          <a:prstGeom prst="downArrow">
            <a:avLst>
              <a:gd name="adj1" fmla="val 50000"/>
              <a:gd name="adj2" fmla="val 3359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9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762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921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58" b="-1385"/>
          <a:stretch>
            <a:fillRect/>
          </a:stretch>
        </p:blipFill>
        <p:spPr>
          <a:xfrm>
            <a:off x="-152400" y="0"/>
            <a:ext cx="9296400" cy="7140575"/>
          </a:xfrm>
          <a:noFill/>
        </p:spPr>
      </p:pic>
      <p:sp>
        <p:nvSpPr>
          <p:cNvPr id="9220" name="AutoShape 5"/>
          <p:cNvSpPr>
            <a:spLocks noChangeArrowheads="1"/>
          </p:cNvSpPr>
          <p:nvPr/>
        </p:nvSpPr>
        <p:spPr bwMode="auto">
          <a:xfrm>
            <a:off x="152400" y="2743200"/>
            <a:ext cx="1585913" cy="990600"/>
          </a:xfrm>
          <a:prstGeom prst="rightArrow">
            <a:avLst>
              <a:gd name="adj1" fmla="val 50000"/>
              <a:gd name="adj2" fmla="val 4002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04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Literature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Provides an overview and a critical evaluation of a body of literature relating to a research topic </a:t>
            </a:r>
            <a:r>
              <a:rPr lang="en-GB" dirty="0" smtClean="0"/>
              <a:t>or a </a:t>
            </a:r>
            <a:r>
              <a:rPr lang="en-GB" dirty="0"/>
              <a:t>research </a:t>
            </a:r>
            <a:r>
              <a:rPr lang="en-GB" dirty="0" smtClean="0"/>
              <a:t>problem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dirty="0" smtClean="0"/>
              <a:t>Analyses </a:t>
            </a:r>
            <a:r>
              <a:rPr lang="en-GB" dirty="0"/>
              <a:t>a body of literature in order to classify it </a:t>
            </a:r>
            <a:r>
              <a:rPr lang="en-GB" dirty="0" smtClean="0"/>
              <a:t>by </a:t>
            </a:r>
            <a:r>
              <a:rPr lang="en-GB" dirty="0"/>
              <a:t>themes or categories, rather than </a:t>
            </a:r>
            <a:r>
              <a:rPr lang="en-GB" dirty="0" smtClean="0"/>
              <a:t>simply discussing </a:t>
            </a:r>
            <a:r>
              <a:rPr lang="en-GB" dirty="0"/>
              <a:t>individual works one after </a:t>
            </a:r>
            <a:r>
              <a:rPr lang="en-GB" dirty="0" smtClean="0"/>
              <a:t>another</a:t>
            </a:r>
          </a:p>
          <a:p>
            <a:pPr marL="457200" indent="-457200"/>
            <a:endParaRPr lang="en-GB" dirty="0"/>
          </a:p>
          <a:p>
            <a:pPr marL="457200" indent="-457200"/>
            <a:r>
              <a:rPr lang="en-GB" dirty="0" smtClean="0"/>
              <a:t>Presents </a:t>
            </a:r>
            <a:r>
              <a:rPr lang="en-GB" dirty="0"/>
              <a:t>the research and ideas of the field rather than each individual work or author by </a:t>
            </a:r>
            <a:r>
              <a:rPr lang="en-GB" dirty="0" smtClean="0"/>
              <a:t>itself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86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762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58" b="-1385"/>
          <a:stretch>
            <a:fillRect/>
          </a:stretch>
        </p:blipFill>
        <p:spPr>
          <a:xfrm>
            <a:off x="-152400" y="0"/>
            <a:ext cx="9296400" cy="7140575"/>
          </a:xfrm>
          <a:noFill/>
        </p:spPr>
      </p:pic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52400" y="2743200"/>
            <a:ext cx="1585913" cy="990600"/>
          </a:xfrm>
          <a:prstGeom prst="rightArrow">
            <a:avLst>
              <a:gd name="adj1" fmla="val 50000"/>
              <a:gd name="adj2" fmla="val 4002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>
            <a:off x="3810000" y="2743200"/>
            <a:ext cx="381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6" name="Line 8"/>
          <p:cNvSpPr>
            <a:spLocks noChangeShapeType="1"/>
          </p:cNvSpPr>
          <p:nvPr/>
        </p:nvSpPr>
        <p:spPr bwMode="auto">
          <a:xfrm>
            <a:off x="4191000" y="2743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 flipH="1">
            <a:off x="3810000" y="3048000"/>
            <a:ext cx="381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8" name="Line 11"/>
          <p:cNvSpPr>
            <a:spLocks noChangeShapeType="1"/>
          </p:cNvSpPr>
          <p:nvPr/>
        </p:nvSpPr>
        <p:spPr bwMode="auto">
          <a:xfrm flipH="1" flipV="1">
            <a:off x="3810000" y="2743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9" name="AutoShape 12"/>
          <p:cNvSpPr>
            <a:spLocks noChangeArrowheads="1"/>
          </p:cNvSpPr>
          <p:nvPr/>
        </p:nvSpPr>
        <p:spPr bwMode="auto">
          <a:xfrm>
            <a:off x="4267200" y="2590800"/>
            <a:ext cx="1219200" cy="685800"/>
          </a:xfrm>
          <a:prstGeom prst="leftArrow">
            <a:avLst>
              <a:gd name="adj1" fmla="val 50000"/>
              <a:gd name="adj2" fmla="val 4444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762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58" b="-1385"/>
          <a:stretch>
            <a:fillRect/>
          </a:stretch>
        </p:blipFill>
        <p:spPr>
          <a:xfrm>
            <a:off x="-152400" y="0"/>
            <a:ext cx="9296400" cy="7140575"/>
          </a:xfrm>
          <a:noFill/>
        </p:spPr>
      </p:pic>
      <p:sp>
        <p:nvSpPr>
          <p:cNvPr id="11268" name="AutoShape 10"/>
          <p:cNvSpPr>
            <a:spLocks noChangeArrowheads="1"/>
          </p:cNvSpPr>
          <p:nvPr/>
        </p:nvSpPr>
        <p:spPr bwMode="auto">
          <a:xfrm>
            <a:off x="1752600" y="685800"/>
            <a:ext cx="914400" cy="1357313"/>
          </a:xfrm>
          <a:prstGeom prst="downArrow">
            <a:avLst>
              <a:gd name="adj1" fmla="val 50000"/>
              <a:gd name="adj2" fmla="val 3710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1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– its “telling a story”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 with “</a:t>
            </a:r>
            <a:r>
              <a:rPr lang="en-GB" dirty="0" smtClean="0">
                <a:solidFill>
                  <a:srgbClr val="FF0000"/>
                </a:solidFill>
              </a:rPr>
              <a:t>What is </a:t>
            </a:r>
            <a:r>
              <a:rPr lang="en-GB" dirty="0" smtClean="0">
                <a:solidFill>
                  <a:srgbClr val="FF0000"/>
                </a:solidFill>
              </a:rPr>
              <a:t>known</a:t>
            </a:r>
            <a:r>
              <a:rPr lang="en-GB" dirty="0" smtClean="0"/>
              <a:t>”</a:t>
            </a:r>
            <a:endParaRPr lang="en-GB" dirty="0" smtClean="0"/>
          </a:p>
          <a:p>
            <a:endParaRPr lang="en-GB" dirty="0" smtClean="0"/>
          </a:p>
          <a:p>
            <a:pPr lvl="1"/>
            <a:r>
              <a:rPr lang="en-GB" dirty="0" smtClean="0"/>
              <a:t>In first sentence, state general topic of paper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Explain background / motivation (literature review) in a few sentences or paragraphs)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Narrow down to </a:t>
            </a:r>
            <a:r>
              <a:rPr lang="en-GB" dirty="0" smtClean="0">
                <a:solidFill>
                  <a:srgbClr val="FF0000"/>
                </a:solidFill>
              </a:rPr>
              <a:t>what is NOT known</a:t>
            </a:r>
          </a:p>
        </p:txBody>
      </p:sp>
    </p:spTree>
    <p:extLst>
      <p:ext uri="{BB962C8B-B14F-4D97-AF65-F5344CB8AC3E}">
        <p14:creationId xmlns:p14="http://schemas.microsoft.com/office/powerpoint/2010/main" val="13838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 to….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smtClean="0">
                <a:solidFill>
                  <a:srgbClr val="FF0000"/>
                </a:solidFill>
              </a:rPr>
              <a:t>What is not known</a:t>
            </a:r>
            <a:r>
              <a:rPr lang="en-GB" dirty="0" smtClean="0"/>
              <a:t>”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Brief statement, usually one sentence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Important, because it indicates:</a:t>
            </a:r>
          </a:p>
          <a:p>
            <a:pPr lvl="2"/>
            <a:r>
              <a:rPr lang="en-GB" i="1" dirty="0" smtClean="0">
                <a:solidFill>
                  <a:srgbClr val="00B050"/>
                </a:solidFill>
              </a:rPr>
              <a:t>that this work is </a:t>
            </a:r>
            <a:r>
              <a:rPr lang="en-GB" i="1" dirty="0" smtClean="0">
                <a:solidFill>
                  <a:srgbClr val="00B050"/>
                </a:solidFill>
              </a:rPr>
              <a:t>new</a:t>
            </a:r>
            <a:endParaRPr lang="en-GB" i="1" dirty="0" smtClean="0"/>
          </a:p>
          <a:p>
            <a:pPr lvl="2"/>
            <a:endParaRPr lang="en-GB" i="1" dirty="0" smtClean="0"/>
          </a:p>
          <a:p>
            <a:pPr lvl="2"/>
            <a:r>
              <a:rPr lang="en-GB" i="1" dirty="0" smtClean="0">
                <a:solidFill>
                  <a:srgbClr val="00B050"/>
                </a:solidFill>
              </a:rPr>
              <a:t>links known and research </a:t>
            </a:r>
            <a:r>
              <a:rPr lang="en-GB" i="1" dirty="0" smtClean="0">
                <a:solidFill>
                  <a:srgbClr val="00B050"/>
                </a:solidFill>
              </a:rPr>
              <a:t>question </a:t>
            </a:r>
            <a:endParaRPr lang="en-GB" i="1" dirty="0" smtClean="0">
              <a:solidFill>
                <a:srgbClr val="00B050"/>
              </a:solidFill>
            </a:endParaRPr>
          </a:p>
          <a:p>
            <a:pPr lvl="2"/>
            <a:endParaRPr lang="en-GB" i="1" dirty="0" smtClean="0"/>
          </a:p>
          <a:p>
            <a:pPr lvl="2"/>
            <a:r>
              <a:rPr lang="en-GB" i="1" dirty="0" smtClean="0">
                <a:solidFill>
                  <a:srgbClr val="00B050"/>
                </a:solidFill>
              </a:rPr>
              <a:t>creates story line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5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not known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Flag this very clearly</a:t>
            </a:r>
          </a:p>
          <a:p>
            <a:pPr lvl="1"/>
            <a:r>
              <a:rPr lang="en-GB" dirty="0" smtClean="0"/>
              <a:t>E.g.</a:t>
            </a:r>
          </a:p>
          <a:p>
            <a:pPr lvl="2"/>
            <a:r>
              <a:rPr lang="en-GB" dirty="0" smtClean="0"/>
              <a:t>“</a:t>
            </a:r>
            <a:r>
              <a:rPr lang="en-GB" dirty="0" smtClean="0"/>
              <a:t>is unknown”</a:t>
            </a:r>
          </a:p>
          <a:p>
            <a:pPr lvl="2"/>
            <a:r>
              <a:rPr lang="en-GB" dirty="0" smtClean="0"/>
              <a:t>“is unclear</a:t>
            </a:r>
            <a:r>
              <a:rPr lang="en-GB" dirty="0" smtClean="0"/>
              <a:t>”</a:t>
            </a:r>
          </a:p>
          <a:p>
            <a:pPr lvl="2"/>
            <a:r>
              <a:rPr lang="en-GB" dirty="0" smtClean="0"/>
              <a:t>“</a:t>
            </a:r>
            <a:r>
              <a:rPr lang="en-GB" dirty="0" smtClean="0"/>
              <a:t>needs to be determined”</a:t>
            </a:r>
          </a:p>
          <a:p>
            <a:pPr lvl="3"/>
            <a:endParaRPr lang="en-GB" dirty="0"/>
          </a:p>
          <a:p>
            <a:r>
              <a:rPr lang="en-GB" dirty="0" smtClean="0"/>
              <a:t>Research Question must follow from “</a:t>
            </a:r>
            <a:r>
              <a:rPr lang="en-GB" dirty="0" smtClean="0">
                <a:solidFill>
                  <a:srgbClr val="FF0000"/>
                </a:solidFill>
              </a:rPr>
              <a:t>what is not known</a:t>
            </a:r>
            <a:r>
              <a:rPr lang="en-GB" dirty="0" smtClean="0"/>
              <a:t>”</a:t>
            </a:r>
          </a:p>
          <a:p>
            <a:pPr lvl="3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points….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sentence / paragraph for each known, unknown, question</a:t>
            </a:r>
          </a:p>
          <a:p>
            <a:endParaRPr lang="en-GB" dirty="0" smtClean="0"/>
          </a:p>
          <a:p>
            <a:r>
              <a:rPr lang="en-GB" dirty="0" smtClean="0"/>
              <a:t>Use transition phrases and words</a:t>
            </a:r>
          </a:p>
          <a:p>
            <a:endParaRPr lang="en-GB" dirty="0" smtClean="0"/>
          </a:p>
          <a:p>
            <a:r>
              <a:rPr lang="en-GB" dirty="0" smtClean="0"/>
              <a:t>Repeat key themes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2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IEA 2013 course on Epidemiology – Shah </a:t>
            </a:r>
            <a:r>
              <a:rPr lang="en-GB" dirty="0" err="1" smtClean="0"/>
              <a:t>Ebrahim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Epidemiology </a:t>
            </a:r>
            <a:r>
              <a:rPr lang="en-GB" dirty="0" err="1" smtClean="0"/>
              <a:t>Supercourse</a:t>
            </a:r>
            <a:r>
              <a:rPr lang="en-GB" dirty="0" smtClean="0"/>
              <a:t> (presentations by Richard Smith and </a:t>
            </a:r>
            <a:r>
              <a:rPr lang="en-GB" dirty="0" smtClean="0"/>
              <a:t>Pauls </a:t>
            </a:r>
            <a:r>
              <a:rPr lang="en-GB" dirty="0" err="1" smtClean="0"/>
              <a:t>Ziegel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27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Literature review before 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</a:t>
            </a:r>
          </a:p>
          <a:p>
            <a:pPr lvl="1"/>
            <a:r>
              <a:rPr lang="en-GB" dirty="0" smtClean="0"/>
              <a:t>Has your research question already been answered? If so, how? </a:t>
            </a:r>
          </a:p>
          <a:p>
            <a:pPr lvl="1"/>
            <a:endParaRPr lang="en-GB" dirty="0"/>
          </a:p>
          <a:p>
            <a:pPr marL="514350" indent="-457200"/>
            <a:r>
              <a:rPr lang="en-GB" dirty="0" smtClean="0"/>
              <a:t>How</a:t>
            </a:r>
          </a:p>
          <a:p>
            <a:pPr marL="57150" indent="0">
              <a:buNone/>
            </a:pPr>
            <a:r>
              <a:rPr lang="en-GB" dirty="0"/>
              <a:t>	</a:t>
            </a:r>
            <a:r>
              <a:rPr lang="en-GB" dirty="0" smtClean="0"/>
              <a:t>Search through the literature</a:t>
            </a:r>
          </a:p>
          <a:p>
            <a:pPr marL="57150" indent="0">
              <a:buNone/>
            </a:pPr>
            <a:r>
              <a:rPr lang="en-GB" dirty="0"/>
              <a:t>	</a:t>
            </a:r>
            <a:r>
              <a:rPr lang="en-GB" dirty="0" smtClean="0"/>
              <a:t>Writing of a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1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Situates </a:t>
            </a:r>
            <a:r>
              <a:rPr lang="en-GB" dirty="0"/>
              <a:t>your topic in relation to previous research and illuminates a spot for </a:t>
            </a:r>
            <a:r>
              <a:rPr lang="en-GB" dirty="0" smtClean="0"/>
              <a:t>your research</a:t>
            </a:r>
            <a:endParaRPr lang="en-GB" dirty="0"/>
          </a:p>
          <a:p>
            <a:pPr lvl="1"/>
            <a:r>
              <a:rPr lang="en-GB" dirty="0" smtClean="0"/>
              <a:t>[Also demonstrates your knowledge of </a:t>
            </a:r>
            <a:r>
              <a:rPr lang="en-GB" dirty="0" smtClean="0"/>
              <a:t>literature]</a:t>
            </a:r>
            <a:endParaRPr lang="en-GB" dirty="0" smtClean="0"/>
          </a:p>
          <a:p>
            <a:r>
              <a:rPr lang="en-GB" dirty="0"/>
              <a:t>S</a:t>
            </a:r>
            <a:r>
              <a:rPr lang="en-GB" dirty="0" smtClean="0"/>
              <a:t>everal </a:t>
            </a:r>
            <a:r>
              <a:rPr lang="en-GB" dirty="0"/>
              <a:t>goals:</a:t>
            </a:r>
          </a:p>
          <a:p>
            <a:pPr lvl="1"/>
            <a:r>
              <a:rPr lang="en-GB" dirty="0" smtClean="0"/>
              <a:t>provides </a:t>
            </a:r>
            <a:r>
              <a:rPr lang="en-GB" dirty="0"/>
              <a:t>background for your topic using previous </a:t>
            </a:r>
            <a:r>
              <a:rPr lang="en-GB" dirty="0" smtClean="0"/>
              <a:t>research</a:t>
            </a:r>
          </a:p>
          <a:p>
            <a:pPr lvl="1"/>
            <a:r>
              <a:rPr lang="en-GB" dirty="0" smtClean="0"/>
              <a:t>shows </a:t>
            </a:r>
            <a:r>
              <a:rPr lang="en-GB" dirty="0"/>
              <a:t>you are familiar with previous, relevant </a:t>
            </a:r>
            <a:r>
              <a:rPr lang="en-GB" dirty="0" smtClean="0"/>
              <a:t>research</a:t>
            </a:r>
          </a:p>
          <a:p>
            <a:pPr lvl="1"/>
            <a:r>
              <a:rPr lang="en-GB" dirty="0" smtClean="0"/>
              <a:t>evaluates </a:t>
            </a:r>
            <a:r>
              <a:rPr lang="en-GB" dirty="0"/>
              <a:t>the depth and breadth of the research in regards to your </a:t>
            </a:r>
            <a:r>
              <a:rPr lang="en-GB" dirty="0" smtClean="0"/>
              <a:t>topic</a:t>
            </a:r>
            <a:endParaRPr lang="en-GB" dirty="0"/>
          </a:p>
          <a:p>
            <a:pPr lvl="1"/>
            <a:r>
              <a:rPr lang="en-GB" dirty="0" smtClean="0"/>
              <a:t>determines </a:t>
            </a:r>
            <a:r>
              <a:rPr lang="en-GB" dirty="0"/>
              <a:t>remaining questions or aspects of your topic in need of </a:t>
            </a:r>
            <a:r>
              <a:rPr lang="en-GB" dirty="0" smtClean="0"/>
              <a:t>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2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really for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Overall</a:t>
            </a:r>
            <a:r>
              <a:rPr lang="en-GB" dirty="0"/>
              <a:t>, a literature review seeks to answer the following questions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pPr lvl="1"/>
            <a:r>
              <a:rPr lang="en-GB" dirty="0" smtClean="0"/>
              <a:t>What </a:t>
            </a:r>
            <a:r>
              <a:rPr lang="en-GB" dirty="0"/>
              <a:t>does the literature tell you?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does the literature not tell you?</a:t>
            </a:r>
          </a:p>
          <a:p>
            <a:pPr lvl="1"/>
            <a:r>
              <a:rPr lang="en-GB" dirty="0" smtClean="0"/>
              <a:t>Why </a:t>
            </a:r>
            <a:r>
              <a:rPr lang="en-GB" dirty="0"/>
              <a:t>is this important?</a:t>
            </a:r>
          </a:p>
        </p:txBody>
      </p:sp>
    </p:spTree>
    <p:extLst>
      <p:ext uri="{BB962C8B-B14F-4D97-AF65-F5344CB8AC3E}">
        <p14:creationId xmlns:p14="http://schemas.microsoft.com/office/powerpoint/2010/main" val="127951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Summarise everything in the field</a:t>
            </a:r>
          </a:p>
          <a:p>
            <a:endParaRPr lang="en-GB" dirty="0" smtClean="0"/>
          </a:p>
          <a:p>
            <a:r>
              <a:rPr lang="en-GB" dirty="0" smtClean="0"/>
              <a:t>Write loads and demonstrate you know “everything”</a:t>
            </a:r>
          </a:p>
          <a:p>
            <a:endParaRPr lang="en-GB" dirty="0" smtClean="0"/>
          </a:p>
          <a:p>
            <a:r>
              <a:rPr lang="en-GB" dirty="0" smtClean="0"/>
              <a:t>[This </a:t>
            </a:r>
            <a:r>
              <a:rPr lang="en-GB" dirty="0" smtClean="0"/>
              <a:t>is just a few sentences to a few (short) paragraphs to put your work in </a:t>
            </a:r>
            <a:r>
              <a:rPr lang="en-GB" dirty="0" smtClean="0"/>
              <a:t>context]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DON’T TRY 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6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Organisational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Synthesize </a:t>
            </a:r>
            <a:r>
              <a:rPr lang="en-GB" dirty="0"/>
              <a:t>and evaluate information</a:t>
            </a:r>
          </a:p>
          <a:p>
            <a:r>
              <a:rPr lang="en-GB" dirty="0"/>
              <a:t>2. Identify the main ideas of the literature</a:t>
            </a:r>
          </a:p>
          <a:p>
            <a:r>
              <a:rPr lang="en-GB" dirty="0"/>
              <a:t>3. Identify the main argument of the literature </a:t>
            </a:r>
            <a:r>
              <a:rPr lang="en-GB" dirty="0" smtClean="0"/>
              <a:t>review …[that supports your research question]</a:t>
            </a:r>
            <a:endParaRPr lang="en-GB" dirty="0"/>
          </a:p>
          <a:p>
            <a:r>
              <a:rPr lang="en-GB" dirty="0"/>
              <a:t>4. Organize the main points of the literature review</a:t>
            </a:r>
          </a:p>
          <a:p>
            <a:r>
              <a:rPr lang="en-GB" dirty="0"/>
              <a:t>5. Write literature review</a:t>
            </a:r>
          </a:p>
        </p:txBody>
      </p:sp>
    </p:spTree>
    <p:extLst>
      <p:ext uri="{BB962C8B-B14F-4D97-AF65-F5344CB8AC3E}">
        <p14:creationId xmlns:p14="http://schemas.microsoft.com/office/powerpoint/2010/main" val="22200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Synthesise and Evaluate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Critical </a:t>
            </a:r>
            <a:r>
              <a:rPr lang="en-GB" dirty="0"/>
              <a:t>thinking, reading, and writing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Strategies </a:t>
            </a:r>
            <a:r>
              <a:rPr lang="en-GB" dirty="0"/>
              <a:t>for </a:t>
            </a:r>
            <a:r>
              <a:rPr lang="en-GB" dirty="0" smtClean="0"/>
              <a:t>reading			</a:t>
            </a:r>
          </a:p>
          <a:p>
            <a:pPr lvl="1"/>
            <a:r>
              <a:rPr lang="en-GB" dirty="0" smtClean="0"/>
              <a:t>take </a:t>
            </a:r>
            <a:r>
              <a:rPr lang="en-GB" dirty="0"/>
              <a:t>note of the themes or </a:t>
            </a:r>
            <a:r>
              <a:rPr lang="en-GB" dirty="0" smtClean="0"/>
              <a:t>categories</a:t>
            </a:r>
          </a:p>
          <a:p>
            <a:pPr lvl="1"/>
            <a:r>
              <a:rPr lang="en-GB" dirty="0" smtClean="0"/>
              <a:t>may </a:t>
            </a:r>
            <a:r>
              <a:rPr lang="en-GB" dirty="0"/>
              <a:t>be used later to develop a structure for the literature </a:t>
            </a:r>
            <a:r>
              <a:rPr lang="en-GB" dirty="0" smtClean="0"/>
              <a:t>review</a:t>
            </a:r>
          </a:p>
          <a:p>
            <a:pPr lvl="1"/>
            <a:r>
              <a:rPr lang="en-GB" dirty="0" smtClean="0"/>
              <a:t>take </a:t>
            </a:r>
            <a:r>
              <a:rPr lang="en-GB" dirty="0"/>
              <a:t>note of how other writers classify their data, the literature in their fields, etc. </a:t>
            </a:r>
            <a:endParaRPr lang="en-GB" dirty="0" smtClean="0"/>
          </a:p>
          <a:p>
            <a:pPr lvl="1"/>
            <a:r>
              <a:rPr lang="en-GB" dirty="0" smtClean="0"/>
              <a:t>read </a:t>
            </a:r>
            <a:r>
              <a:rPr lang="en-GB" dirty="0"/>
              <a:t>literature reviews in </a:t>
            </a:r>
            <a:r>
              <a:rPr lang="en-GB" dirty="0" smtClean="0"/>
              <a:t>other papers to </a:t>
            </a:r>
            <a:r>
              <a:rPr lang="en-GB" dirty="0"/>
              <a:t>see how they </a:t>
            </a:r>
            <a:r>
              <a:rPr lang="en-GB" dirty="0" smtClean="0"/>
              <a:t>have been structured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6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Form categories </a:t>
            </a:r>
            <a:r>
              <a:rPr lang="en-GB" dirty="0"/>
              <a:t>for analysis and comparison</a:t>
            </a:r>
          </a:p>
          <a:p>
            <a:r>
              <a:rPr lang="en-GB" dirty="0"/>
              <a:t>A strong literature review examines each work on its own and in relation to other works by</a:t>
            </a:r>
          </a:p>
          <a:p>
            <a:pPr lvl="1"/>
            <a:r>
              <a:rPr lang="en-GB" dirty="0"/>
              <a:t>identifying and then </a:t>
            </a:r>
            <a:r>
              <a:rPr lang="en-GB" dirty="0" smtClean="0"/>
              <a:t>analysing </a:t>
            </a:r>
            <a:r>
              <a:rPr lang="en-GB" dirty="0"/>
              <a:t>them with regards to a number of different research aspects and </a:t>
            </a:r>
            <a:r>
              <a:rPr lang="en-GB" dirty="0" smtClean="0"/>
              <a:t>ideas</a:t>
            </a:r>
            <a:endParaRPr lang="en-GB" dirty="0"/>
          </a:p>
          <a:p>
            <a:r>
              <a:rPr lang="en-GB" dirty="0"/>
              <a:t>possible categories to use for comparison and </a:t>
            </a:r>
            <a:r>
              <a:rPr lang="en-GB" dirty="0" smtClean="0"/>
              <a:t>analysis</a:t>
            </a:r>
            <a:endParaRPr lang="en-GB" dirty="0"/>
          </a:p>
          <a:p>
            <a:pPr lvl="1"/>
            <a:r>
              <a:rPr lang="en-GB" dirty="0"/>
              <a:t> topic</a:t>
            </a:r>
          </a:p>
          <a:p>
            <a:pPr lvl="1"/>
            <a:r>
              <a:rPr lang="en-GB" dirty="0"/>
              <a:t> argument</a:t>
            </a:r>
          </a:p>
          <a:p>
            <a:pPr lvl="1"/>
            <a:r>
              <a:rPr lang="en-GB" dirty="0"/>
              <a:t> results found and conclusions</a:t>
            </a:r>
          </a:p>
          <a:p>
            <a:pPr lvl="1"/>
            <a:r>
              <a:rPr lang="en-GB" dirty="0"/>
              <a:t> methods</a:t>
            </a:r>
          </a:p>
          <a:p>
            <a:pPr lvl="1"/>
            <a:r>
              <a:rPr lang="en-GB" dirty="0"/>
              <a:t> theoretical </a:t>
            </a:r>
            <a:r>
              <a:rPr lang="en-GB" dirty="0" smtClean="0"/>
              <a:t>approach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Synthesise and Evaluate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2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2678</TotalTime>
  <Words>820</Words>
  <Application>Microsoft Office PowerPoint</Application>
  <PresentationFormat>On-screen Show (4:3)</PresentationFormat>
  <Paragraphs>144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           RESCAP-MED Project: Writing Workshop  Literature review before writing</vt:lpstr>
      <vt:lpstr>Literature Review</vt:lpstr>
      <vt:lpstr>Literature review before writing</vt:lpstr>
      <vt:lpstr>PURPOSE</vt:lpstr>
      <vt:lpstr>What’s it really for</vt:lpstr>
      <vt:lpstr>DON’T TRY TO</vt:lpstr>
      <vt:lpstr>Organisational Plan</vt:lpstr>
      <vt:lpstr>Synthesise and Evaluate</vt:lpstr>
      <vt:lpstr>Synthesise and Evaluate (2)</vt:lpstr>
      <vt:lpstr>Main ideas / Main arguments</vt:lpstr>
      <vt:lpstr>Possible Questions for comparing works </vt:lpstr>
      <vt:lpstr>Possible Questions (2) </vt:lpstr>
      <vt:lpstr>MECHANICS </vt:lpstr>
      <vt:lpstr> Conduct literature review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Writing – its “telling a story”</vt:lpstr>
      <vt:lpstr>Continue to….</vt:lpstr>
      <vt:lpstr>What is not known</vt:lpstr>
      <vt:lpstr>Other points….</vt:lpstr>
      <vt:lpstr>Sources  </vt:lpstr>
    </vt:vector>
  </TitlesOfParts>
  <Company>University of Newcastle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ntpm</dc:creator>
  <cp:lastModifiedBy>Licenced User</cp:lastModifiedBy>
  <cp:revision>264</cp:revision>
  <cp:lastPrinted>2012-08-01T12:36:40Z</cp:lastPrinted>
  <dcterms:created xsi:type="dcterms:W3CDTF">2008-07-23T14:49:39Z</dcterms:created>
  <dcterms:modified xsi:type="dcterms:W3CDTF">2013-08-29T14:08:15Z</dcterms:modified>
</cp:coreProperties>
</file>